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59" r:id="rId3"/>
    <p:sldId id="262" r:id="rId4"/>
    <p:sldId id="268" r:id="rId5"/>
    <p:sldId id="273" r:id="rId6"/>
    <p:sldId id="267" r:id="rId7"/>
    <p:sldId id="264" r:id="rId8"/>
    <p:sldId id="287" r:id="rId9"/>
    <p:sldId id="269" r:id="rId10"/>
    <p:sldId id="291" r:id="rId11"/>
    <p:sldId id="293" r:id="rId12"/>
    <p:sldId id="292" r:id="rId13"/>
    <p:sldId id="288" r:id="rId14"/>
    <p:sldId id="272" r:id="rId15"/>
    <p:sldId id="290" r:id="rId16"/>
    <p:sldId id="271" r:id="rId17"/>
    <p:sldId id="295" r:id="rId18"/>
    <p:sldId id="294" r:id="rId19"/>
    <p:sldId id="263" r:id="rId20"/>
    <p:sldId id="261" r:id="rId21"/>
    <p:sldId id="26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C7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78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611BA-E0CB-410C-AE0B-A13142AAF69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77A11-7CA7-4B99-87F0-A6590DF56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25F8FC-43A6-49A9-B88F-946C77D87811}" type="slidenum">
              <a:rPr lang="en-US"/>
              <a:pPr/>
              <a:t>5</a:t>
            </a:fld>
            <a:endParaRPr lang="en-US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/>
              <a:t>Floppy disk – inexpensive and removable</a:t>
            </a:r>
          </a:p>
          <a:p>
            <a:pPr>
              <a:buFontTx/>
              <a:buChar char="•"/>
            </a:pPr>
            <a:r>
              <a:rPr lang="en-US"/>
              <a:t>Optical disks – large storage capacity</a:t>
            </a:r>
          </a:p>
          <a:p>
            <a:pPr>
              <a:buFontTx/>
              <a:buChar char="•"/>
            </a:pPr>
            <a:r>
              <a:rPr lang="en-US"/>
              <a:t>Hard disk – large storage capacity and fast retrieval times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F150161-7EE0-47CA-B4F1-3BA39120188C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227C03B-8A3F-451E-827C-8C7D31892C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7772400" cy="4000528"/>
          </a:xfrm>
        </p:spPr>
        <p:txBody>
          <a:bodyPr>
            <a:normAutofit/>
          </a:bodyPr>
          <a:lstStyle/>
          <a:p>
            <a:pPr algn="ctr"/>
            <a:r>
              <a:rPr lang="bn-BD" dirty="0" smtClean="0">
                <a:solidFill>
                  <a:srgbClr val="C00000"/>
                </a:solidFill>
                <a:latin typeface="Bookman Old Style" pitchFamily="18" charset="0"/>
              </a:rPr>
              <a:t>Thank You For Swiching Your Mobile Off</a:t>
            </a:r>
            <a:br>
              <a:rPr lang="bn-BD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bn-BD" dirty="0" smtClean="0">
                <a:solidFill>
                  <a:srgbClr val="C00000"/>
                </a:solidFill>
                <a:latin typeface="Bookman Old Style" pitchFamily="18" charset="0"/>
              </a:rPr>
              <a:t>Or</a:t>
            </a:r>
            <a:br>
              <a:rPr lang="bn-BD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bn-BD" dirty="0" smtClean="0">
                <a:solidFill>
                  <a:srgbClr val="C00000"/>
                </a:solidFill>
                <a:latin typeface="Bookman Old Style" pitchFamily="18" charset="0"/>
              </a:rPr>
              <a:t>Putting it in Slilent Mode</a:t>
            </a:r>
            <a:endParaRPr lang="en-US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bn-BD" dirty="0" smtClean="0"/>
              <a:t>Two Types of HDD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n-BD" dirty="0" smtClean="0"/>
              <a:t> SATA</a:t>
            </a:r>
          </a:p>
          <a:p>
            <a:r>
              <a:rPr lang="bn-BD" dirty="0" smtClean="0"/>
              <a:t>PATA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le36075_080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796698"/>
            <a:ext cx="8001056" cy="3561259"/>
          </a:xfrm>
          <a:prstGeom prst="rect">
            <a:avLst/>
          </a:prstGeom>
          <a:noFill/>
        </p:spPr>
      </p:pic>
      <p:sp>
        <p:nvSpPr>
          <p:cNvPr id="28" name="Rectangle 27"/>
          <p:cNvSpPr/>
          <p:nvPr/>
        </p:nvSpPr>
        <p:spPr>
          <a:xfrm>
            <a:off x="857224" y="500042"/>
            <a:ext cx="764386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HARD DISK CONTRUCTION: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le36075_0805"/>
          <p:cNvPicPr>
            <a:picLocks noChangeAspect="1" noChangeArrowheads="1"/>
          </p:cNvPicPr>
          <p:nvPr/>
        </p:nvPicPr>
        <p:blipFill>
          <a:blip r:embed="rId2"/>
          <a:srcRect l="11607" t="33803" r="69643" b="26078"/>
          <a:stretch>
            <a:fillRect/>
          </a:stretch>
        </p:blipFill>
        <p:spPr bwMode="auto">
          <a:xfrm>
            <a:off x="642910" y="4143380"/>
            <a:ext cx="3071834" cy="1857388"/>
          </a:xfrm>
          <a:prstGeom prst="rect">
            <a:avLst/>
          </a:prstGeom>
          <a:noFill/>
        </p:spPr>
      </p:pic>
      <p:pic>
        <p:nvPicPr>
          <p:cNvPr id="5" name="Picture 7" descr="ole36075_0805"/>
          <p:cNvPicPr>
            <a:picLocks noChangeAspect="1" noChangeArrowheads="1"/>
          </p:cNvPicPr>
          <p:nvPr/>
        </p:nvPicPr>
        <p:blipFill>
          <a:blip r:embed="rId2"/>
          <a:srcRect l="14355" r="-7655" b="42106"/>
          <a:stretch>
            <a:fillRect/>
          </a:stretch>
        </p:blipFill>
        <p:spPr bwMode="auto">
          <a:xfrm>
            <a:off x="928662" y="1428736"/>
            <a:ext cx="3000396" cy="1928826"/>
          </a:xfrm>
          <a:prstGeom prst="rect">
            <a:avLst/>
          </a:prstGeom>
          <a:noFill/>
        </p:spPr>
      </p:pic>
      <p:pic>
        <p:nvPicPr>
          <p:cNvPr id="6" name="Picture 7" descr="ole36075_080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8214" t="19761" r="31250" b="56167"/>
          <a:stretch>
            <a:fillRect/>
          </a:stretch>
        </p:blipFill>
        <p:spPr bwMode="auto">
          <a:xfrm>
            <a:off x="4857752" y="1428736"/>
            <a:ext cx="3643338" cy="1900872"/>
          </a:xfrm>
          <a:prstGeom prst="rect">
            <a:avLst/>
          </a:prstGeom>
          <a:noFill/>
        </p:spPr>
      </p:pic>
      <p:pic>
        <p:nvPicPr>
          <p:cNvPr id="7" name="Picture 7" descr="ole36075_080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6786" t="36107" r="35714" b="37815"/>
          <a:stretch>
            <a:fillRect/>
          </a:stretch>
        </p:blipFill>
        <p:spPr bwMode="auto">
          <a:xfrm>
            <a:off x="5214942" y="4071942"/>
            <a:ext cx="3357586" cy="178595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071538" y="3571876"/>
            <a:ext cx="235745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Platters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572132" y="3571876"/>
            <a:ext cx="235745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Spindle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00100" y="6286520"/>
            <a:ext cx="214314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Actuator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857884" y="6143644"/>
            <a:ext cx="207170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Read/ Write Head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ole36075_080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796698"/>
            <a:ext cx="8001056" cy="3561259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85720" y="2357430"/>
            <a:ext cx="1714512" cy="5000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C00000"/>
                </a:solidFill>
              </a:rPr>
              <a:t>Actuator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6200000" flipH="1">
            <a:off x="785786" y="3214686"/>
            <a:ext cx="1428760" cy="8572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072066" y="1643050"/>
            <a:ext cx="1714512" cy="5000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C00000"/>
                </a:solidFill>
              </a:rPr>
              <a:t>Spindle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14414" y="1643050"/>
            <a:ext cx="1714512" cy="5000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C00000"/>
                </a:solidFill>
              </a:rPr>
              <a:t>Actuator Axis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43240" y="1643050"/>
            <a:ext cx="1714512" cy="5000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C00000"/>
                </a:solidFill>
              </a:rPr>
              <a:t>Platters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72330" y="1643050"/>
            <a:ext cx="1714512" cy="50006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C00000"/>
                </a:solidFill>
              </a:rPr>
              <a:t>Read/Write head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15" name="Straight Arrow Connector 14"/>
          <p:cNvCxnSpPr>
            <a:stCxn id="10" idx="2"/>
          </p:cNvCxnSpPr>
          <p:nvPr/>
        </p:nvCxnSpPr>
        <p:spPr>
          <a:xfrm rot="5400000">
            <a:off x="4643438" y="2643182"/>
            <a:ext cx="1785950" cy="78581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2"/>
          </p:cNvCxnSpPr>
          <p:nvPr/>
        </p:nvCxnSpPr>
        <p:spPr>
          <a:xfrm rot="16200000" flipH="1">
            <a:off x="3250397" y="2893215"/>
            <a:ext cx="1643074" cy="14287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H="1">
            <a:off x="1357290" y="3071810"/>
            <a:ext cx="2357455" cy="64294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 flipV="1">
            <a:off x="5286380" y="2143116"/>
            <a:ext cx="2357454" cy="221457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857224" y="500042"/>
            <a:ext cx="764386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HARD DISK CONTRUCTION: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Moving-Head Disk Mechanism</a:t>
            </a:r>
          </a:p>
        </p:txBody>
      </p:sp>
      <p:pic>
        <p:nvPicPr>
          <p:cNvPr id="16388" name="Picture 1029"/>
          <p:cNvPicPr>
            <a:picLocks noChangeAspect="1" noChangeArrowheads="1"/>
          </p:cNvPicPr>
          <p:nvPr/>
        </p:nvPicPr>
        <p:blipFill>
          <a:blip r:embed="rId2"/>
          <a:srcRect l="10391" t="571" r="10117" b="1428"/>
          <a:stretch>
            <a:fillRect/>
          </a:stretch>
        </p:blipFill>
        <p:spPr bwMode="auto">
          <a:xfrm>
            <a:off x="1857356" y="1571612"/>
            <a:ext cx="4225925" cy="490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6" name="Oval 14"/>
          <p:cNvSpPr>
            <a:spLocks noChangeArrowheads="1"/>
          </p:cNvSpPr>
          <p:nvPr/>
        </p:nvSpPr>
        <p:spPr bwMode="auto">
          <a:xfrm>
            <a:off x="1066800" y="1676400"/>
            <a:ext cx="6553200" cy="4038600"/>
          </a:xfrm>
          <a:prstGeom prst="ellipse">
            <a:avLst/>
          </a:prstGeom>
          <a:solidFill>
            <a:schemeClr val="accent1"/>
          </a:solidFill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Oval 10"/>
          <p:cNvSpPr>
            <a:spLocks noChangeArrowheads="1"/>
          </p:cNvSpPr>
          <p:nvPr/>
        </p:nvSpPr>
        <p:spPr bwMode="auto">
          <a:xfrm>
            <a:off x="2971800" y="3200400"/>
            <a:ext cx="2667000" cy="990600"/>
          </a:xfrm>
          <a:prstGeom prst="ellipse">
            <a:avLst/>
          </a:prstGeom>
          <a:solidFill>
            <a:schemeClr val="bg1">
              <a:alpha val="50000"/>
            </a:schemeClr>
          </a:solidFill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Oval 13"/>
          <p:cNvSpPr>
            <a:spLocks noChangeArrowheads="1"/>
          </p:cNvSpPr>
          <p:nvPr/>
        </p:nvSpPr>
        <p:spPr bwMode="auto">
          <a:xfrm>
            <a:off x="1676400" y="2209800"/>
            <a:ext cx="5181600" cy="2971800"/>
          </a:xfrm>
          <a:prstGeom prst="ellipse">
            <a:avLst/>
          </a:prstGeom>
          <a:noFill/>
          <a:ln w="254000" cap="sq">
            <a:solidFill>
              <a:schemeClr val="accent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V="1">
            <a:off x="5334000" y="2057400"/>
            <a:ext cx="990600" cy="1295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V="1">
            <a:off x="3657600" y="4114800"/>
            <a:ext cx="304800" cy="1600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>
            <a:off x="5257800" y="4038600"/>
            <a:ext cx="990600" cy="1295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 flipH="1" flipV="1">
            <a:off x="1981200" y="2362200"/>
            <a:ext cx="1143000" cy="1143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3" name="Line 21"/>
          <p:cNvSpPr>
            <a:spLocks noChangeShapeType="1"/>
          </p:cNvSpPr>
          <p:nvPr/>
        </p:nvSpPr>
        <p:spPr bwMode="auto">
          <a:xfrm flipV="1">
            <a:off x="5638800" y="3581400"/>
            <a:ext cx="190500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 flipV="1">
            <a:off x="2209800" y="3962400"/>
            <a:ext cx="990600" cy="12954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5" name="Line 23"/>
          <p:cNvSpPr>
            <a:spLocks noChangeShapeType="1"/>
          </p:cNvSpPr>
          <p:nvPr/>
        </p:nvSpPr>
        <p:spPr bwMode="auto">
          <a:xfrm>
            <a:off x="1066800" y="3733800"/>
            <a:ext cx="19050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 rot="21300000">
            <a:off x="3505200" y="2438400"/>
            <a:ext cx="1219200" cy="381000"/>
          </a:xfrm>
          <a:prstGeom prst="rect">
            <a:avLst/>
          </a:prstGeom>
          <a:solidFill>
            <a:srgbClr val="993366"/>
          </a:solidFill>
          <a:ln w="254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H="1" flipV="1">
            <a:off x="3352800" y="1752600"/>
            <a:ext cx="304800" cy="15240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V="1">
            <a:off x="4648200" y="1600200"/>
            <a:ext cx="152400" cy="1600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Oval 12"/>
          <p:cNvSpPr>
            <a:spLocks noChangeArrowheads="1"/>
          </p:cNvSpPr>
          <p:nvPr/>
        </p:nvSpPr>
        <p:spPr bwMode="auto">
          <a:xfrm>
            <a:off x="2057400" y="2438400"/>
            <a:ext cx="4419600" cy="2514600"/>
          </a:xfrm>
          <a:prstGeom prst="ellips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Oval 11"/>
          <p:cNvSpPr>
            <a:spLocks noChangeArrowheads="1"/>
          </p:cNvSpPr>
          <p:nvPr/>
        </p:nvSpPr>
        <p:spPr bwMode="auto">
          <a:xfrm>
            <a:off x="2514600" y="2819400"/>
            <a:ext cx="3505200" cy="1752600"/>
          </a:xfrm>
          <a:prstGeom prst="ellips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79" name="AutoShape 27"/>
          <p:cNvSpPr>
            <a:spLocks noChangeArrowheads="1"/>
          </p:cNvSpPr>
          <p:nvPr/>
        </p:nvSpPr>
        <p:spPr bwMode="auto">
          <a:xfrm>
            <a:off x="533400" y="1447800"/>
            <a:ext cx="1981200" cy="1028700"/>
          </a:xfrm>
          <a:prstGeom prst="wedgeRoundRectCallout">
            <a:avLst>
              <a:gd name="adj1" fmla="val 127806"/>
              <a:gd name="adj2" fmla="val 65278"/>
              <a:gd name="adj3" fmla="val 16667"/>
            </a:avLst>
          </a:prstGeom>
          <a:solidFill>
            <a:srgbClr val="FF33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charset="0"/>
              </a:rPr>
              <a:t>Can store 512 bytes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23580" name="Rectangle 2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Tracks and sectors</a:t>
            </a:r>
          </a:p>
        </p:txBody>
      </p:sp>
      <p:sp>
        <p:nvSpPr>
          <p:cNvPr id="23581" name="Oval 29"/>
          <p:cNvSpPr>
            <a:spLocks noChangeArrowheads="1"/>
          </p:cNvSpPr>
          <p:nvPr/>
        </p:nvSpPr>
        <p:spPr bwMode="auto">
          <a:xfrm>
            <a:off x="1295400" y="1905000"/>
            <a:ext cx="6019800" cy="3657600"/>
          </a:xfrm>
          <a:prstGeom prst="ellips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5" grpId="0" animBg="1"/>
      <p:bldP spid="23577" grpId="0" animBg="1"/>
      <p:bldP spid="23579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arddriveimagewa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1714488"/>
            <a:ext cx="6143668" cy="38449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hlinkClick r:id="" action="ppaction://ole?verb=0"/>
          </p:cNvPr>
          <p:cNvGraphicFramePr>
            <a:graphicFrameLocks noChangeAspect="1"/>
          </p:cNvGraphicFramePr>
          <p:nvPr>
            <p:ph idx="1"/>
          </p:nvPr>
        </p:nvGraphicFramePr>
        <p:xfrm>
          <a:off x="4114800" y="3523456"/>
          <a:ext cx="914400" cy="771525"/>
        </p:xfrm>
        <a:graphic>
          <a:graphicData uri="http://schemas.openxmlformats.org/presentationml/2006/ole">
            <p:oleObj spid="_x0000_s1026" name="Packager Shell Object" showAsIcon="1" r:id="rId3" imgW="914400" imgH="7714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381001"/>
            <a:ext cx="8479552" cy="2209800"/>
          </a:xfrm>
        </p:spPr>
        <p:txBody>
          <a:bodyPr/>
          <a:lstStyle/>
          <a:p>
            <a:pPr algn="l"/>
            <a:r>
              <a:rPr lang="bn-BD" dirty="0" smtClean="0"/>
              <a:t>Conclusion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3248036"/>
            <a:ext cx="8479552" cy="1752600"/>
          </a:xfrm>
        </p:spPr>
        <p:txBody>
          <a:bodyPr>
            <a:normAutofit/>
          </a:bodyPr>
          <a:lstStyle/>
          <a:p>
            <a:pPr algn="l"/>
            <a:r>
              <a:rPr lang="bn-BD" sz="4800" dirty="0" smtClean="0"/>
              <a:t>Evaluation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bn-BD" sz="6600" b="1" dirty="0" smtClean="0">
                <a:solidFill>
                  <a:srgbClr val="6699FF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600" b="1" dirty="0" smtClean="0">
              <a:solidFill>
                <a:srgbClr val="6699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1">
              <a:lumMod val="95000"/>
            </a:schemeClr>
          </a:solidFill>
        </p:spPr>
        <p:txBody>
          <a:bodyPr>
            <a:normAutofit/>
          </a:bodyPr>
          <a:lstStyle/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bn-BD" sz="4400" dirty="0" smtClean="0">
                <a:solidFill>
                  <a:srgbClr val="00B0F0"/>
                </a:solidFill>
              </a:rPr>
              <a:t>	</a:t>
            </a:r>
            <a:r>
              <a:rPr lang="en-US" sz="2800" dirty="0" smtClean="0">
                <a:solidFill>
                  <a:srgbClr val="00B0F0"/>
                </a:solidFill>
              </a:rPr>
              <a:t>HARD DISK DRIVE</a:t>
            </a:r>
            <a:r>
              <a:rPr lang="bn-BD" sz="2800" dirty="0" smtClean="0">
                <a:solidFill>
                  <a:srgbClr val="00B0F0"/>
                </a:solidFill>
              </a:rPr>
              <a:t> </a:t>
            </a:r>
            <a:r>
              <a:rPr lang="en-US" sz="2800" dirty="0" smtClean="0">
                <a:solidFill>
                  <a:srgbClr val="00B0F0"/>
                </a:solidFill>
              </a:rPr>
              <a:t>(HDD</a:t>
            </a:r>
            <a:r>
              <a:rPr lang="bn-BD" sz="2800" dirty="0" smtClean="0">
                <a:solidFill>
                  <a:srgbClr val="00B0F0"/>
                </a:solidFill>
              </a:rPr>
              <a:t>)</a:t>
            </a:r>
            <a:r>
              <a:rPr lang="en-US" sz="2800" dirty="0" smtClean="0">
                <a:solidFill>
                  <a:srgbClr val="00B0F0"/>
                </a:solidFill>
              </a:rPr>
              <a:t> </a:t>
            </a:r>
            <a:r>
              <a:rPr lang="bn-BD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এর Internal overview অংকন করে প্রতিটি অংশের বর্ণনা কর</a:t>
            </a:r>
            <a:r>
              <a:rPr lang="bn-BD" dirty="0" smtClean="0">
                <a:solidFill>
                  <a:srgbClr val="00B0F0"/>
                </a:solidFill>
              </a:rPr>
              <a:t>।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bn-BD" dirty="0" smtClean="0">
              <a:solidFill>
                <a:srgbClr val="00B0F0"/>
              </a:solidFill>
            </a:endParaRP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bn-BD" dirty="0" smtClean="0">
              <a:solidFill>
                <a:srgbClr val="00B0F0"/>
              </a:solidFill>
            </a:endParaRP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bn-BD" dirty="0" smtClean="0">
              <a:solidFill>
                <a:srgbClr val="00B0F0"/>
              </a:solidFill>
            </a:endParaRP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bn-BD" dirty="0" smtClean="0">
              <a:solidFill>
                <a:srgbClr val="00B0F0"/>
              </a:solidFill>
            </a:endParaRP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endParaRPr lang="bn-BD" dirty="0" smtClean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5" descr="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43174" y="1500174"/>
            <a:ext cx="3857652" cy="442915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peace_dove_olive_branch_hg_wh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500034" y="4000504"/>
            <a:ext cx="8229600" cy="1143000"/>
          </a:xfrm>
        </p:spPr>
        <p:txBody>
          <a:bodyPr/>
          <a:lstStyle/>
          <a:p>
            <a:pPr algn="ctr"/>
            <a:r>
              <a:rPr lang="en-US" sz="6600" dirty="0" smtClean="0">
                <a:solidFill>
                  <a:srgbClr val="00B050"/>
                </a:solidFill>
                <a:latin typeface="Book Antiqua" pitchFamily="18" charset="0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804" y="-500090"/>
            <a:ext cx="8229600" cy="4500594"/>
          </a:xfrm>
        </p:spPr>
        <p:txBody>
          <a:bodyPr>
            <a:normAutofit/>
          </a:bodyPr>
          <a:lstStyle/>
          <a:p>
            <a:pPr algn="ctr"/>
            <a:r>
              <a:rPr lang="bn-BD" sz="5400" dirty="0" smtClean="0">
                <a:solidFill>
                  <a:srgbClr val="00B050"/>
                </a:solidFill>
              </a:rPr>
              <a:t>Switch your Mobile </a:t>
            </a:r>
            <a:br>
              <a:rPr lang="bn-BD" sz="5400" dirty="0" smtClean="0">
                <a:solidFill>
                  <a:srgbClr val="00B050"/>
                </a:solidFill>
              </a:rPr>
            </a:br>
            <a:r>
              <a:rPr lang="bn-BD" sz="5400" dirty="0" smtClean="0">
                <a:solidFill>
                  <a:srgbClr val="00B050"/>
                </a:solidFill>
              </a:rPr>
              <a:t>Phone On</a:t>
            </a:r>
            <a:endParaRPr lang="en-US" sz="5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57158" y="1428736"/>
            <a:ext cx="4038600" cy="4600588"/>
          </a:xfrm>
          <a:scene3d>
            <a:camera prst="orthographicFront"/>
            <a:lightRig rig="threePt" dir="t"/>
          </a:scene3d>
          <a:sp3d>
            <a:bevelT w="25400"/>
          </a:sp3d>
        </p:spPr>
        <p:txBody>
          <a:bodyPr>
            <a:normAutofit/>
          </a:bodyPr>
          <a:lstStyle/>
          <a:p>
            <a:pPr algn="ctr">
              <a:buNone/>
            </a:pP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নিগার সুলতানা</a:t>
            </a:r>
          </a:p>
          <a:p>
            <a:pPr algn="ctr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ট্রেনিং কো-অডিনেটর</a:t>
            </a:r>
          </a:p>
          <a:p>
            <a:pPr algn="ctr">
              <a:buNone/>
            </a:pP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স্কিলস ডেভেলপমেন্ট প্রোজেক্ট</a:t>
            </a:r>
          </a:p>
          <a:p>
            <a:pPr algn="ctr">
              <a:buNone/>
            </a:pPr>
            <a:endParaRPr lang="bn-BD" sz="20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endParaRPr lang="bn-BD" sz="20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মোবাইল-০১৮১২১১২৬৬৪</a:t>
            </a:r>
          </a:p>
          <a:p>
            <a:pPr algn="ctr">
              <a:buNone/>
            </a:pP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ইমেল-nsd_deep@yahoo.com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357686" y="1428736"/>
            <a:ext cx="4329114" cy="4525963"/>
          </a:xfrm>
        </p:spPr>
        <p:txBody>
          <a:bodyPr>
            <a:normAutofit/>
          </a:bodyPr>
          <a:lstStyle/>
          <a:p>
            <a:pPr marL="274320" indent="-274320" algn="ctr">
              <a:buClr>
                <a:schemeClr val="accent3"/>
              </a:buClr>
              <a:buNone/>
              <a:defRPr/>
            </a:pPr>
            <a:endParaRPr lang="bn-BD" sz="3200" b="1" dirty="0" smtClean="0">
              <a:latin typeface="NikoshBAN" pitchFamily="2" charset="0"/>
              <a:cs typeface="NikoshBAN" pitchFamily="2" charset="0"/>
            </a:endParaRP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endParaRPr lang="bn-BD" sz="3200" b="1" dirty="0" smtClean="0">
              <a:latin typeface="NikoshBAN" pitchFamily="2" charset="0"/>
              <a:cs typeface="NikoshBAN" pitchFamily="2" charset="0"/>
            </a:endParaRP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endParaRPr lang="bn-BD" sz="3200" b="1" dirty="0" smtClean="0">
              <a:latin typeface="NikoshBAN" pitchFamily="2" charset="0"/>
              <a:cs typeface="NikoshBAN" pitchFamily="2" charset="0"/>
            </a:endParaRP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কম্পিউটার পেরিফেরালস</a:t>
            </a:r>
            <a:endParaRPr lang="bn-BD" sz="3200" b="1" dirty="0" smtClean="0">
              <a:latin typeface="NikoshBAN" pitchFamily="2" charset="0"/>
              <a:cs typeface="NikoshBAN" pitchFamily="2" charset="0"/>
            </a:endParaRP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৫ম সেমিস্টার</a:t>
            </a:r>
          </a:p>
          <a:p>
            <a:pPr marL="274320" indent="-274320" algn="ctr">
              <a:buClr>
                <a:schemeClr val="accent3"/>
              </a:buClr>
              <a:buNone/>
              <a:defRPr/>
            </a:pP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ডিপ্লোমা  ইঞ্জিনিয়ারিং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omp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889919"/>
            <a:ext cx="4038600" cy="4038600"/>
          </a:xfrm>
        </p:spPr>
      </p:pic>
      <p:pic>
        <p:nvPicPr>
          <p:cNvPr id="6" name="Content Placeholder 5" descr="black-desktop-computer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857364"/>
            <a:ext cx="4038600" cy="4071966"/>
          </a:xfrm>
        </p:spPr>
      </p:pic>
      <p:sp>
        <p:nvSpPr>
          <p:cNvPr id="4" name="Rectangle 3"/>
          <p:cNvSpPr/>
          <p:nvPr/>
        </p:nvSpPr>
        <p:spPr>
          <a:xfrm>
            <a:off x="642910" y="6072206"/>
            <a:ext cx="3286148" cy="57150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Book Antiqua" pitchFamily="18" charset="0"/>
              </a:rPr>
              <a:t>Laptop</a:t>
            </a:r>
            <a:endParaRPr lang="en-US" sz="3200" dirty="0">
              <a:latin typeface="Book Antiqu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14876" y="6072206"/>
            <a:ext cx="3286148" cy="57150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Book Antiqua" pitchFamily="18" charset="0"/>
              </a:rPr>
              <a:t>Desktop PC</a:t>
            </a:r>
            <a:endParaRPr lang="en-US" sz="3200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Storage Devices 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8-</a:t>
            </a:r>
            <a:fld id="{C83FB80E-96C7-4A7F-AA8F-EA49A3B25C3B}" type="slidenum">
              <a:rPr lang="en-US"/>
              <a:pPr/>
              <a:t>5</a:t>
            </a:fld>
            <a:endParaRPr lang="en-US"/>
          </a:p>
        </p:txBody>
      </p:sp>
      <p:pic>
        <p:nvPicPr>
          <p:cNvPr id="185349" name="Picture 5" descr="ole36075_co08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057400"/>
            <a:ext cx="6762750" cy="382746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214414" y="2000240"/>
            <a:ext cx="1714512" cy="1143008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57752" y="2071678"/>
            <a:ext cx="1928826" cy="85725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15074" y="4714884"/>
            <a:ext cx="1643074" cy="100013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5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85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8" grpId="0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3-5inch-1TB-7200-RPM-SATA2-0-Desktop-Hard-Disk-Drive-Internal-SATA-HDD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500174"/>
            <a:ext cx="4038600" cy="4504545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1428736"/>
            <a:ext cx="4038600" cy="4743464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buNone/>
            </a:pPr>
            <a:endParaRPr lang="bn-BD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>
              <a:buNone/>
            </a:pPr>
            <a:endParaRPr lang="bn-BD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>
              <a:buNone/>
            </a:pPr>
            <a:endParaRPr lang="bn-BD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>
              <a:buNone/>
            </a:pPr>
            <a:r>
              <a:rPr lang="en-US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HARD DISK DRIVE</a:t>
            </a:r>
            <a:r>
              <a:rPr lang="bn-BD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(HDD)</a:t>
            </a:r>
            <a:endParaRPr lang="en-US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381000" y="2133600"/>
            <a:ext cx="8458200" cy="4191000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400" dirty="0" smtClean="0"/>
              <a:t>HARD DISK </a:t>
            </a:r>
            <a:r>
              <a:rPr lang="bn-BD" sz="3400" dirty="0" smtClean="0">
                <a:latin typeface="NikoshBAN" pitchFamily="2" charset="0"/>
                <a:cs typeface="NikoshBAN" pitchFamily="2" charset="0"/>
              </a:rPr>
              <a:t>কি  ধরনের ডিভাইস এবং এর কাজ কি </a:t>
            </a:r>
            <a:r>
              <a:rPr lang="bn-BD" sz="3400" dirty="0" smtClean="0">
                <a:cs typeface="NikoshBAN" pitchFamily="2" charset="0"/>
              </a:rPr>
              <a:t>তা বলতে পারবে</a:t>
            </a:r>
            <a:endParaRPr lang="bn-BD" sz="3400" dirty="0" smtClean="0">
              <a:latin typeface="+mj-lt"/>
              <a:cs typeface="NikoshBAN" pitchFamily="2" charset="0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3400" dirty="0" smtClean="0"/>
              <a:t>HARD DISK DRIVE</a:t>
            </a:r>
            <a:r>
              <a:rPr lang="bn-BD" sz="3400" dirty="0" smtClean="0"/>
              <a:t> </a:t>
            </a:r>
            <a:r>
              <a:rPr lang="en-US" sz="3400" dirty="0" smtClean="0"/>
              <a:t>(HDD</a:t>
            </a:r>
            <a:r>
              <a:rPr lang="bn-BD" sz="3400" dirty="0" smtClean="0"/>
              <a:t>)</a:t>
            </a:r>
            <a:r>
              <a:rPr lang="en-US" sz="3400" dirty="0" smtClean="0"/>
              <a:t> </a:t>
            </a:r>
            <a:r>
              <a:rPr lang="bn-BD" sz="3400" dirty="0" smtClean="0">
                <a:latin typeface="NikoshBAN" pitchFamily="2" charset="0"/>
                <a:cs typeface="NikoshBAN" pitchFamily="2" charset="0"/>
              </a:rPr>
              <a:t>এর Internal ও External গঠন সম্পর্কে </a:t>
            </a:r>
            <a:r>
              <a:rPr lang="bn-BD" sz="3400" dirty="0" smtClean="0">
                <a:cs typeface="NikoshBAN" pitchFamily="2" charset="0"/>
              </a:rPr>
              <a:t>বলতে পারবে</a:t>
            </a:r>
            <a:r>
              <a:rPr lang="bn-BD" sz="34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bn-BD" dirty="0" smtClean="0">
              <a:latin typeface="+mj-lt"/>
              <a:cs typeface="NikoshBAN" pitchFamily="2" charset="0"/>
            </a:endParaRPr>
          </a:p>
        </p:txBody>
      </p:sp>
      <p:sp>
        <p:nvSpPr>
          <p:cNvPr id="11267" name="TextBox 12"/>
          <p:cNvSpPr txBox="1">
            <a:spLocks noChangeArrowheads="1"/>
          </p:cNvSpPr>
          <p:nvPr/>
        </p:nvSpPr>
        <p:spPr bwMode="auto">
          <a:xfrm>
            <a:off x="609600" y="228600"/>
            <a:ext cx="79248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bn-BD" sz="6000" dirty="0">
                <a:latin typeface="NikoshBAN" pitchFamily="2" charset="0"/>
                <a:cs typeface="NikoshBAN" pitchFamily="2" charset="0"/>
              </a:rPr>
              <a:t>শিখন ফল</a:t>
            </a:r>
          </a:p>
          <a:p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12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HDD Stand for ?</a:t>
            </a: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dirty="0" smtClean="0"/>
              <a:t>HARD DISK DRIVE</a:t>
            </a:r>
            <a:r>
              <a:rPr lang="bn-BD" dirty="0" smtClean="0"/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কি?</a:t>
            </a: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dirty="0" smtClean="0"/>
              <a:t>HARD DISK DRIVE</a:t>
            </a:r>
            <a:r>
              <a:rPr lang="bn-BD" dirty="0" smtClean="0"/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এর কাজ কি ?</a:t>
            </a: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HARD DISK DRIVE(HDD)</a:t>
            </a:r>
            <a:r>
              <a:rPr lang="bn-BD" dirty="0" smtClean="0"/>
              <a:t>- </a:t>
            </a:r>
          </a:p>
          <a:p>
            <a:pPr>
              <a:buNone/>
            </a:pPr>
            <a:endParaRPr lang="bn-BD" dirty="0" smtClean="0"/>
          </a:p>
          <a:p>
            <a:pPr>
              <a:buNone/>
            </a:pPr>
            <a:r>
              <a:rPr lang="bn-BD" dirty="0" smtClean="0"/>
              <a:t>	- N</a:t>
            </a:r>
            <a:r>
              <a:rPr lang="en-US" dirty="0" smtClean="0"/>
              <a:t>on-volatile storage device </a:t>
            </a:r>
            <a:endParaRPr lang="bn-BD" dirty="0" smtClean="0"/>
          </a:p>
          <a:p>
            <a:pPr>
              <a:buNone/>
            </a:pPr>
            <a:r>
              <a:rPr lang="bn-BD" dirty="0" smtClean="0"/>
              <a:t> 	- Fixed Device</a:t>
            </a:r>
          </a:p>
          <a:p>
            <a:pPr>
              <a:buNone/>
            </a:pPr>
            <a:r>
              <a:rPr lang="bn-BD" dirty="0" smtClean="0"/>
              <a:t>	- </a:t>
            </a:r>
            <a:r>
              <a:rPr lang="en-US" dirty="0" smtClean="0"/>
              <a:t>Permanent storage </a:t>
            </a:r>
            <a:endParaRPr lang="bn-BD" dirty="0" smtClean="0"/>
          </a:p>
          <a:p>
            <a:pPr>
              <a:buNone/>
            </a:pPr>
            <a:r>
              <a:rPr lang="bn-BD" dirty="0" smtClean="0"/>
              <a:t>	- </a:t>
            </a:r>
            <a:r>
              <a:rPr lang="en-US" dirty="0" smtClean="0"/>
              <a:t>Cheaper</a:t>
            </a:r>
            <a:endParaRPr lang="bn-BD" dirty="0" smtClean="0"/>
          </a:p>
          <a:p>
            <a:pPr>
              <a:buNone/>
            </a:pPr>
            <a:r>
              <a:rPr lang="bn-BD" dirty="0" smtClean="0"/>
              <a:t>	- Large Storage Area</a:t>
            </a:r>
          </a:p>
          <a:p>
            <a:pPr>
              <a:buNone/>
            </a:pPr>
            <a:endParaRPr lang="bn-BD" dirty="0" smtClean="0"/>
          </a:p>
          <a:p>
            <a:pPr>
              <a:buNone/>
            </a:pPr>
            <a:endParaRPr lang="bn-BD" dirty="0" smtClean="0"/>
          </a:p>
          <a:p>
            <a:pPr>
              <a:buNone/>
            </a:pPr>
            <a:endParaRPr lang="bn-BD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456</TotalTime>
  <Words>157</Words>
  <Application>Microsoft Office PowerPoint</Application>
  <PresentationFormat>On-screen Show (4:3)</PresentationFormat>
  <Paragraphs>76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Foundry</vt:lpstr>
      <vt:lpstr>Package</vt:lpstr>
      <vt:lpstr>Thank You For Swiching Your Mobile Off Or Putting it in Slilent Mode</vt:lpstr>
      <vt:lpstr>স্বাগতম</vt:lpstr>
      <vt:lpstr>Slide 3</vt:lpstr>
      <vt:lpstr>Slide 4</vt:lpstr>
      <vt:lpstr>Secondary Storage Devices </vt:lpstr>
      <vt:lpstr>Slide 6</vt:lpstr>
      <vt:lpstr>Slide 7</vt:lpstr>
      <vt:lpstr>Slide 8</vt:lpstr>
      <vt:lpstr>Slide 9</vt:lpstr>
      <vt:lpstr>Two Types of HDD</vt:lpstr>
      <vt:lpstr>Slide 11</vt:lpstr>
      <vt:lpstr>Slide 12</vt:lpstr>
      <vt:lpstr>Slide 13</vt:lpstr>
      <vt:lpstr>Moving-Head Disk Mechanism</vt:lpstr>
      <vt:lpstr>Tracks and sectors</vt:lpstr>
      <vt:lpstr>Slide 16</vt:lpstr>
      <vt:lpstr>Slide 17</vt:lpstr>
      <vt:lpstr>Conclusion</vt:lpstr>
      <vt:lpstr>বাড়ির কাজ</vt:lpstr>
      <vt:lpstr>Thank You</vt:lpstr>
      <vt:lpstr>Switch your Mobile  Phone 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Thank You For Swiching Your Mobile Off Or Putting it in Slilent Mode</dc:title>
  <dc:creator>User.TTTC</dc:creator>
  <cp:lastModifiedBy>hp</cp:lastModifiedBy>
  <cp:revision>98</cp:revision>
  <dcterms:created xsi:type="dcterms:W3CDTF">2013-04-26T10:51:06Z</dcterms:created>
  <dcterms:modified xsi:type="dcterms:W3CDTF">2013-04-30T07:48:01Z</dcterms:modified>
</cp:coreProperties>
</file>